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81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4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9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8A091B-450A-4EE9-BD16-602484C933D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7630-FB83-4CF2-8FE0-6639490E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1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phitheatr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Performance Spaces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7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Theatre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Invisible theatre</a:t>
            </a:r>
            <a:r>
              <a:rPr lang="en-US" dirty="0" smtClean="0"/>
              <a:t> is a form of theatrical performance that is enacted in a place where people would not normally expect to see one (for example in the street or in a shopping </a:t>
            </a:r>
            <a:r>
              <a:rPr lang="en-US" dirty="0" err="1" smtClean="0"/>
              <a:t>centre</a:t>
            </a:r>
            <a:r>
              <a:rPr lang="en-US" dirty="0" smtClean="0"/>
              <a:t>) and often with the performers attempting to disguise the fact that it is a performance from those who observe and who may choose to participate in it, thus leading spectators to view it as a real, </a:t>
            </a:r>
            <a:r>
              <a:rPr lang="en-US" dirty="0" err="1" smtClean="0"/>
              <a:t>unstaged</a:t>
            </a:r>
            <a:r>
              <a:rPr lang="en-US" dirty="0" smtClean="0"/>
              <a:t> event.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6106" y="6426679"/>
            <a:ext cx="8117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https://en.wikipedia.org/wiki/Invisible_theater</a:t>
            </a:r>
          </a:p>
        </p:txBody>
      </p:sp>
    </p:spTree>
    <p:extLst>
      <p:ext uri="{BB962C8B-B14F-4D97-AF65-F5344CB8AC3E}">
        <p14:creationId xmlns:p14="http://schemas.microsoft.com/office/powerpoint/2010/main" val="237723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Immersive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Immersive Theatre</a:t>
            </a:r>
            <a:r>
              <a:rPr lang="en-US" dirty="0"/>
              <a:t> is all about creating participative theatre experiences in which audience members give up their “observer’’ status to become co-actors and co-creators of the narrative and of the storytelling process. </a:t>
            </a:r>
            <a:r>
              <a:rPr lang="en-US" dirty="0" smtClean="0"/>
              <a:t>The </a:t>
            </a:r>
            <a:r>
              <a:rPr lang="en-US" dirty="0"/>
              <a:t>audience members </a:t>
            </a:r>
            <a:r>
              <a:rPr lang="en-US" dirty="0" smtClean="0"/>
              <a:t>may </a:t>
            </a:r>
            <a:r>
              <a:rPr lang="en-US" dirty="0"/>
              <a:t>direct the story by taking decisions, choosing from infinite options and negotiating the process.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Audience will be inside the space, walking through site-specific installations, choosing what scenes to see, changing and elaborating the text, creating movements and physically responding to actions to create site-responsive theatre. The performance will never be the same.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4875" y="6314536"/>
            <a:ext cx="3631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https://immersivetheatre.com/about/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77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/>
              <a:t>performance spaces…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 designer must consider the type of stage/space the performance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ill  take place in.  </a:t>
            </a:r>
          </a:p>
          <a:p>
            <a:pPr marL="0" indent="0">
              <a:buNone/>
            </a:pPr>
            <a:r>
              <a:rPr lang="en-US" dirty="0" smtClean="0"/>
              <a:t>There are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Amphitheatre </a:t>
            </a:r>
          </a:p>
          <a:p>
            <a:r>
              <a:rPr lang="en-US" dirty="0" smtClean="0"/>
              <a:t>Proscenium </a:t>
            </a:r>
            <a:r>
              <a:rPr lang="en-US" dirty="0" smtClean="0"/>
              <a:t>stage</a:t>
            </a:r>
          </a:p>
          <a:p>
            <a:r>
              <a:rPr lang="en-US" dirty="0" smtClean="0"/>
              <a:t>Theatre in the round or arena stage </a:t>
            </a:r>
          </a:p>
          <a:p>
            <a:r>
              <a:rPr lang="en-US" dirty="0" smtClean="0"/>
              <a:t>Thrust stage </a:t>
            </a:r>
          </a:p>
          <a:p>
            <a:r>
              <a:rPr lang="en-US" dirty="0" smtClean="0"/>
              <a:t>Traverse stage</a:t>
            </a:r>
          </a:p>
          <a:p>
            <a:r>
              <a:rPr lang="en-US" dirty="0" smtClean="0"/>
              <a:t>Promenade </a:t>
            </a:r>
            <a:r>
              <a:rPr lang="en-US" dirty="0" smtClean="0"/>
              <a:t>stages</a:t>
            </a:r>
          </a:p>
          <a:p>
            <a:r>
              <a:rPr lang="en-US" dirty="0" smtClean="0"/>
              <a:t>End on stage </a:t>
            </a:r>
          </a:p>
          <a:p>
            <a:r>
              <a:rPr lang="en-US" dirty="0" smtClean="0"/>
              <a:t>Invisible theatre </a:t>
            </a:r>
          </a:p>
          <a:p>
            <a:r>
              <a:rPr lang="en-US" dirty="0" smtClean="0"/>
              <a:t>Immersive theatre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Amphitheatre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66" y="1704855"/>
            <a:ext cx="10233800" cy="4351338"/>
          </a:xfrm>
        </p:spPr>
        <p:txBody>
          <a:bodyPr/>
          <a:lstStyle/>
          <a:p>
            <a:r>
              <a:rPr lang="en-US" dirty="0"/>
              <a:t>An </a:t>
            </a:r>
            <a:r>
              <a:rPr lang="en-US" b="1" dirty="0" err="1"/>
              <a:t>amphitheatre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an open-air venue used for entertainment, performances, and sports. The term derives from the ancient Greek </a:t>
            </a:r>
            <a:r>
              <a:rPr lang="el-GR" dirty="0"/>
              <a:t>ἀμφιθέατρον (</a:t>
            </a:r>
            <a:r>
              <a:rPr lang="en-US" dirty="0" err="1"/>
              <a:t>amphitheatron</a:t>
            </a:r>
            <a:r>
              <a:rPr lang="en-US" dirty="0"/>
              <a:t>), from </a:t>
            </a:r>
            <a:r>
              <a:rPr lang="el-GR" dirty="0"/>
              <a:t>ἀμφί (</a:t>
            </a:r>
            <a:r>
              <a:rPr lang="en-US" dirty="0" err="1"/>
              <a:t>amphi</a:t>
            </a:r>
            <a:r>
              <a:rPr lang="en-US" dirty="0"/>
              <a:t>), meaning "on both sides" or "around" and </a:t>
            </a:r>
            <a:r>
              <a:rPr lang="el-GR" dirty="0"/>
              <a:t>θέατρον (</a:t>
            </a:r>
            <a:r>
              <a:rPr lang="en-US" dirty="0" err="1"/>
              <a:t>théātron</a:t>
            </a:r>
            <a:r>
              <a:rPr lang="en-US" dirty="0"/>
              <a:t>), meaning "place for viewing</a:t>
            </a:r>
            <a:r>
              <a:rPr lang="en-US" dirty="0" smtClean="0"/>
              <a:t>".</a:t>
            </a:r>
          </a:p>
          <a:p>
            <a:r>
              <a:rPr lang="en-US" dirty="0"/>
              <a:t>an </a:t>
            </a:r>
            <a:r>
              <a:rPr lang="en-US" dirty="0" err="1"/>
              <a:t>amphitheatre</a:t>
            </a:r>
            <a:r>
              <a:rPr lang="en-US" dirty="0"/>
              <a:t> is a curved, acoustically vibrant performance space, particularly one located outdoors. </a:t>
            </a:r>
            <a:endParaRPr lang="en-US" dirty="0"/>
          </a:p>
        </p:txBody>
      </p:sp>
      <p:pic>
        <p:nvPicPr>
          <p:cNvPr id="2054" name="Picture 6" descr="http://www.sbs.ox.ac.uk/sites/default/files/styles/780x440/public/content-images/school/gallery/16-amphitheatre.jpg?itok=IOhZk4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08" y="4342964"/>
            <a:ext cx="3388410" cy="19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6408" y="6254375"/>
            <a:ext cx="4390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http://www.sbs.ox.ac.uk/sites/default/files/styles/780x440/public/content-images/school/gallery/16-amphitheatre.jpg?itok=IOhZk4Fl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995" y="6237114"/>
            <a:ext cx="3942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1100" dirty="0" smtClean="0">
                <a:solidFill>
                  <a:schemeClr val="bg1"/>
                </a:solidFill>
                <a:hlinkClick r:id="rId3"/>
              </a:rPr>
              <a:t>en.wikipedia.org/wiki/</a:t>
            </a:r>
            <a:r>
              <a:rPr lang="en-US" sz="1100" b="1" dirty="0" smtClean="0">
                <a:solidFill>
                  <a:schemeClr val="bg1"/>
                </a:solidFill>
                <a:hlinkClick r:id="rId3"/>
              </a:rPr>
              <a:t>Amphitheatre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1100" dirty="0"/>
              <a:t>http://www3.northern.edu/wild/th100/GreekTheaPlan.jpg</a:t>
            </a:r>
          </a:p>
        </p:txBody>
      </p:sp>
      <p:pic>
        <p:nvPicPr>
          <p:cNvPr id="2056" name="Picture 8" descr="http://www3.northern.edu/wild/th100/GreekTheaP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9" y="4644545"/>
            <a:ext cx="1897512" cy="14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4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Proscenium </a:t>
            </a:r>
            <a:r>
              <a:rPr lang="en-US" sz="6000" dirty="0"/>
              <a:t>stage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96" y="1588244"/>
            <a:ext cx="10233800" cy="47302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audience sit face on to the stage. </a:t>
            </a:r>
          </a:p>
          <a:p>
            <a:r>
              <a:rPr lang="en-US" dirty="0" smtClean="0"/>
              <a:t>The stage is framed by the arch.  </a:t>
            </a:r>
            <a:endParaRPr lang="en-US" dirty="0"/>
          </a:p>
          <a:p>
            <a:r>
              <a:rPr lang="en-US" dirty="0" smtClean="0"/>
              <a:t>There may or may not be an apron.  </a:t>
            </a:r>
            <a:endParaRPr lang="en-US" dirty="0"/>
          </a:p>
        </p:txBody>
      </p:sp>
      <p:pic>
        <p:nvPicPr>
          <p:cNvPr id="4098" name="Picture 2" descr="http://www.awolacting.com/images/ar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15" y="2604534"/>
            <a:ext cx="4210329" cy="23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-media-cache-ak0.pinimg.com/236x/e5/e4/99/e5e499ab7ca3c762b097b8837ffc8d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965131"/>
            <a:ext cx="3719733" cy="21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5386" y="626017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https://s-media-cache-ak0.pinimg.com/236x/e5/e4/99/e5e499ab7ca3c762b097b8837ffc8dd0.jpg</a:t>
            </a:r>
          </a:p>
        </p:txBody>
      </p:sp>
      <p:sp>
        <p:nvSpPr>
          <p:cNvPr id="8" name="Rectangle 7"/>
          <p:cNvSpPr/>
          <p:nvPr/>
        </p:nvSpPr>
        <p:spPr>
          <a:xfrm>
            <a:off x="7274600" y="5036919"/>
            <a:ext cx="27606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http://www.awolacting.com/images/arch.gif</a:t>
            </a:r>
          </a:p>
        </p:txBody>
      </p:sp>
    </p:spTree>
    <p:extLst>
      <p:ext uri="{BB962C8B-B14F-4D97-AF65-F5344CB8AC3E}">
        <p14:creationId xmlns:p14="http://schemas.microsoft.com/office/powerpoint/2010/main" val="19800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 in the round or </a:t>
            </a:r>
            <a:r>
              <a:rPr lang="en-US" dirty="0"/>
              <a:t>a</a:t>
            </a:r>
            <a:r>
              <a:rPr lang="en-US" dirty="0" smtClean="0"/>
              <a:t>rena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audience sit surrounding the entire stage.</a:t>
            </a:r>
          </a:p>
          <a:p>
            <a:r>
              <a:rPr lang="en-US" dirty="0" smtClean="0"/>
              <a:t>This reduces the barrier between audience and the actors – the audience feel as if they are part of the play.  It makes for intense and exciting theatre.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24" y="4233863"/>
            <a:ext cx="2352675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924" y="6176963"/>
            <a:ext cx="3774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https://cassstudio6.files.wordpress.com/2012/12/arena-stage-diagram.jpg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001" y="3801334"/>
            <a:ext cx="4866828" cy="2591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03176" y="647704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http://www.arenastage.org/about/images/marquee-history-5.jpg</a:t>
            </a:r>
          </a:p>
        </p:txBody>
      </p:sp>
    </p:spTree>
    <p:extLst>
      <p:ext uri="{BB962C8B-B14F-4D97-AF65-F5344CB8AC3E}">
        <p14:creationId xmlns:p14="http://schemas.microsoft.com/office/powerpoint/2010/main" val="37640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Thrust stage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05243"/>
            <a:ext cx="10233800" cy="4671720"/>
          </a:xfrm>
        </p:spPr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thrust stage</a:t>
            </a:r>
            <a:r>
              <a:rPr lang="en-US" dirty="0"/>
              <a:t> is a performance space in which the </a:t>
            </a:r>
            <a:r>
              <a:rPr lang="en-US" b="1" dirty="0"/>
              <a:t>stage</a:t>
            </a:r>
            <a:r>
              <a:rPr lang="en-US" dirty="0"/>
              <a:t> breaks through and extends well past the proscenium arch. It reaches out into the auditorium, so that it is surrounded on three sides by the audience.</a:t>
            </a:r>
            <a:endParaRPr lang="en-US" dirty="0" smtClean="0"/>
          </a:p>
          <a:p>
            <a:r>
              <a:rPr lang="en-US" dirty="0" smtClean="0"/>
              <a:t>This was used in Elizabethan times (Shakespeare performed on this type of stage)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4" y="4304741"/>
            <a:ext cx="2352675" cy="194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001" y="6063175"/>
            <a:ext cx="359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13" y="3613023"/>
            <a:ext cx="4027835" cy="28194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85428" y="643250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http://media-cdn.tripadvisor.com/media/photo-s/02/4c/f8/f3/festival-theatre.jpg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354" y="6432507"/>
            <a:ext cx="5275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https://coffeeandshakespeare.files.wordpress.com/2011/10/thrust-stage-floorplan.jpg</a:t>
            </a:r>
          </a:p>
        </p:txBody>
      </p:sp>
    </p:spTree>
    <p:extLst>
      <p:ext uri="{BB962C8B-B14F-4D97-AF65-F5344CB8AC3E}">
        <p14:creationId xmlns:p14="http://schemas.microsoft.com/office/powerpoint/2010/main" val="28986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Traverse is a form of catwalk – though in its purest form it does not have the stage and back wall area that a fashion catwalk has.</a:t>
            </a:r>
          </a:p>
          <a:p>
            <a:r>
              <a:rPr lang="en-US" dirty="0" smtClean="0"/>
              <a:t>The audience sits on two sides of the stage.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80" y="3411856"/>
            <a:ext cx="1876425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483" y="5844928"/>
            <a:ext cx="35087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http://4.bp.blogspot.com/-iuk6QKAxSvs/VCbKbLK61SI/AAAAAAAAAAo/hphJhGqX7EU/s1600/traverse2.gif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41" y="3211196"/>
            <a:ext cx="4567697" cy="3033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40173" y="63119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http://www.wsd2013.com/wp-content/uploads/gravity_forms/3-799e347713bcded6eb29273b86d688c6/2013/03/goodsoulpipe.jpg</a:t>
            </a:r>
          </a:p>
        </p:txBody>
      </p:sp>
    </p:spTree>
    <p:extLst>
      <p:ext uri="{BB962C8B-B14F-4D97-AF65-F5344CB8AC3E}">
        <p14:creationId xmlns:p14="http://schemas.microsoft.com/office/powerpoint/2010/main" val="41726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Promenade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03594"/>
            <a:ext cx="102338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esigned </a:t>
            </a:r>
            <a:r>
              <a:rPr lang="en-US" dirty="0">
                <a:solidFill>
                  <a:schemeClr val="tx1"/>
                </a:solidFill>
              </a:rPr>
              <a:t>to be performed at a unique, specially adapted location other than a </a:t>
            </a:r>
            <a:r>
              <a:rPr lang="en-US" dirty="0" smtClean="0">
                <a:solidFill>
                  <a:schemeClr val="tx1"/>
                </a:solidFill>
              </a:rPr>
              <a:t>standard theatre (for </a:t>
            </a:r>
            <a:r>
              <a:rPr lang="en-US" dirty="0">
                <a:solidFill>
                  <a:schemeClr val="tx1"/>
                </a:solidFill>
              </a:rPr>
              <a:t>example, in a hotel, courtyard, or converted building), or may simply be considered an unconventional theatre space (for example, in a forest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may be a number of different stages set up in different areas.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audience may be expected to walk or move about (rather than sit).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4" y="3915561"/>
            <a:ext cx="4165356" cy="2324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823" y="6459523"/>
            <a:ext cx="6682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http://news.bbcimg.co.uk/media/images/48237000/jpg/_48237640_-1.jpg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1604050" y="4228343"/>
            <a:ext cx="2510287" cy="1206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19985266">
            <a:off x="1881795" y="4560634"/>
            <a:ext cx="577970" cy="346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2317572">
            <a:off x="3245066" y="4539052"/>
            <a:ext cx="577970" cy="3191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630694" y="5003712"/>
            <a:ext cx="577970" cy="3191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23701"/>
            <a:ext cx="10233800" cy="4351338"/>
          </a:xfrm>
        </p:spPr>
        <p:txBody>
          <a:bodyPr/>
          <a:lstStyle/>
          <a:p>
            <a:r>
              <a:rPr lang="en-US" dirty="0"/>
              <a:t>Similar to a proscenium but there is no framework.  The stage stretches across the </a:t>
            </a:r>
          </a:p>
          <a:p>
            <a:r>
              <a:rPr lang="en-US" dirty="0"/>
              <a:t>width of the auditorium and there are no curtains.  </a:t>
            </a:r>
          </a:p>
          <a:p>
            <a:r>
              <a:rPr lang="en-US" dirty="0"/>
              <a:t>All scene changes are done in full view of the audience.  </a:t>
            </a:r>
          </a:p>
          <a:p>
            <a:r>
              <a:rPr lang="en-US" dirty="0"/>
              <a:t>Actors play to the front.  </a:t>
            </a:r>
          </a:p>
          <a:p>
            <a:r>
              <a:rPr lang="en-US" dirty="0"/>
              <a:t>The back wall can be used for scenery.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469" y="4589253"/>
            <a:ext cx="5966029" cy="1864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19" y="4839419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1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294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 Performance Spaces</vt:lpstr>
      <vt:lpstr>Types of performance spaces… </vt:lpstr>
      <vt:lpstr>Amphitheatre </vt:lpstr>
      <vt:lpstr>Proscenium stage  </vt:lpstr>
      <vt:lpstr>Theatre in the round or arena stage</vt:lpstr>
      <vt:lpstr>Thrust stage </vt:lpstr>
      <vt:lpstr>Traverse stage</vt:lpstr>
      <vt:lpstr>Promenade </vt:lpstr>
      <vt:lpstr>End on Stage</vt:lpstr>
      <vt:lpstr>Invisible Theatre </vt:lpstr>
      <vt:lpstr>Immersive Theatre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Performance Spaces</dc:title>
  <dc:creator>Leah Bramley</dc:creator>
  <cp:lastModifiedBy>Leah Bramley</cp:lastModifiedBy>
  <cp:revision>1</cp:revision>
  <dcterms:created xsi:type="dcterms:W3CDTF">2015-11-02T06:23:01Z</dcterms:created>
  <dcterms:modified xsi:type="dcterms:W3CDTF">2015-11-02T06:26:30Z</dcterms:modified>
</cp:coreProperties>
</file>